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61" r:id="rId4"/>
    <p:sldId id="258" r:id="rId5"/>
    <p:sldId id="262" r:id="rId6"/>
    <p:sldId id="263" r:id="rId7"/>
    <p:sldId id="264" r:id="rId8"/>
    <p:sldId id="259" r:id="rId9"/>
    <p:sldId id="260"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 y="-102"/>
      </p:cViewPr>
      <p:guideLst>
        <p:guide orient="horz" pos="2160"/>
        <p:guide pos="2880"/>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F882F8-5FCF-490D-A054-3445F82B4BB4}" type="datetimeFigureOut">
              <a:rPr lang="en-US" smtClean="0"/>
              <a:t>3/20/2020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1789EA-3A92-4DF2-BD0D-78D5F0A1D850}" type="slidenum">
              <a:rPr lang="en-US" smtClean="0"/>
              <a:t>‹#›</a:t>
            </a:fld>
            <a:endParaRPr lang="en-US"/>
          </a:p>
        </p:txBody>
      </p:sp>
    </p:spTree>
    <p:extLst>
      <p:ext uri="{BB962C8B-B14F-4D97-AF65-F5344CB8AC3E}">
        <p14:creationId xmlns:p14="http://schemas.microsoft.com/office/powerpoint/2010/main" val="1304528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Staff mix includes</a:t>
            </a:r>
            <a:r>
              <a:rPr lang="en-US" baseline="0" dirty="0" smtClean="0"/>
              <a:t> all medical practitioners within a facility. Team members are supposed to have certain skills, abilities, and expertise. The crucial variables include types of nurses, team interdisciplinary, and their experience (</a:t>
            </a:r>
            <a:r>
              <a:rPr lang="en-US" baseline="0" dirty="0" err="1" smtClean="0"/>
              <a:t>Theriault</a:t>
            </a:r>
            <a:r>
              <a:rPr lang="en-US" baseline="0" dirty="0" smtClean="0"/>
              <a:t>, 2018). </a:t>
            </a:r>
            <a:endParaRPr lang="en-US" dirty="0"/>
          </a:p>
        </p:txBody>
      </p:sp>
      <p:sp>
        <p:nvSpPr>
          <p:cNvPr id="4" name="Slide Number Placeholder 3"/>
          <p:cNvSpPr>
            <a:spLocks noGrp="1"/>
          </p:cNvSpPr>
          <p:nvPr>
            <p:ph type="sldNum" sz="quarter" idx="10"/>
          </p:nvPr>
        </p:nvSpPr>
        <p:spPr/>
        <p:txBody>
          <a:bodyPr/>
          <a:lstStyle/>
          <a:p>
            <a:fld id="{E41789EA-3A92-4DF2-BD0D-78D5F0A1D850}" type="slidenum">
              <a:rPr lang="en-US" smtClean="0"/>
              <a:t>2</a:t>
            </a:fld>
            <a:endParaRPr lang="en-US"/>
          </a:p>
        </p:txBody>
      </p:sp>
    </p:spTree>
    <p:extLst>
      <p:ext uri="{BB962C8B-B14F-4D97-AF65-F5344CB8AC3E}">
        <p14:creationId xmlns:p14="http://schemas.microsoft.com/office/powerpoint/2010/main" val="1348957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availability</a:t>
            </a:r>
            <a:r>
              <a:rPr lang="en-US" baseline="0" dirty="0" smtClean="0"/>
              <a:t> of support staff will enable quality delivery of medical services to the patients. The support staff include nurse aides, auxiliary nurses,  and agency staff that are there to assist registered and assistant nurses. The support staff have absenteeism of degree. </a:t>
            </a:r>
            <a:endParaRPr lang="en-US" dirty="0"/>
          </a:p>
        </p:txBody>
      </p:sp>
      <p:sp>
        <p:nvSpPr>
          <p:cNvPr id="4" name="Slide Number Placeholder 3"/>
          <p:cNvSpPr>
            <a:spLocks noGrp="1"/>
          </p:cNvSpPr>
          <p:nvPr>
            <p:ph type="sldNum" sz="quarter" idx="10"/>
          </p:nvPr>
        </p:nvSpPr>
        <p:spPr/>
        <p:txBody>
          <a:bodyPr/>
          <a:lstStyle/>
          <a:p>
            <a:fld id="{E41789EA-3A92-4DF2-BD0D-78D5F0A1D850}" type="slidenum">
              <a:rPr lang="en-US" smtClean="0"/>
              <a:t>3</a:t>
            </a:fld>
            <a:endParaRPr lang="en-US"/>
          </a:p>
        </p:txBody>
      </p:sp>
    </p:spTree>
    <p:extLst>
      <p:ext uri="{BB962C8B-B14F-4D97-AF65-F5344CB8AC3E}">
        <p14:creationId xmlns:p14="http://schemas.microsoft.com/office/powerpoint/2010/main" val="2439043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Nurses should be differentiated based on their interdisciplinary</a:t>
            </a:r>
            <a:r>
              <a:rPr lang="en-US" baseline="0" dirty="0" smtClean="0"/>
              <a:t> and educational levels. The facility requires interdisciplinary integration by mobilizing the different nurses. Support staff will increase the efficiency and work allocation within the facility. Also, the model support ease of assessment and patient satisfaction.</a:t>
            </a:r>
            <a:endParaRPr lang="en-US" dirty="0"/>
          </a:p>
        </p:txBody>
      </p:sp>
      <p:sp>
        <p:nvSpPr>
          <p:cNvPr id="4" name="Slide Number Placeholder 3"/>
          <p:cNvSpPr>
            <a:spLocks noGrp="1"/>
          </p:cNvSpPr>
          <p:nvPr>
            <p:ph type="sldNum" sz="quarter" idx="10"/>
          </p:nvPr>
        </p:nvSpPr>
        <p:spPr/>
        <p:txBody>
          <a:bodyPr/>
          <a:lstStyle/>
          <a:p>
            <a:fld id="{E41789EA-3A92-4DF2-BD0D-78D5F0A1D850}" type="slidenum">
              <a:rPr lang="en-US" smtClean="0"/>
              <a:t>4</a:t>
            </a:fld>
            <a:endParaRPr lang="en-US"/>
          </a:p>
        </p:txBody>
      </p:sp>
    </p:spTree>
    <p:extLst>
      <p:ext uri="{BB962C8B-B14F-4D97-AF65-F5344CB8AC3E}">
        <p14:creationId xmlns:p14="http://schemas.microsoft.com/office/powerpoint/2010/main" val="2658521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model  is appropriate since it supports the number of nurses within the facility. The facility operates on long nursing hours and the model will ensure that nurses are available every time. The model supports acute care, inpatient services, the 30-bed </a:t>
            </a:r>
            <a:r>
              <a:rPr lang="en-US" baseline="0" dirty="0" err="1" smtClean="0"/>
              <a:t>capacit</a:t>
            </a:r>
            <a:r>
              <a:rPr lang="en-US" baseline="0" dirty="0" smtClean="0"/>
              <a:t>, and the number of patients due the diverse skills and experience within the facility.</a:t>
            </a:r>
            <a:endParaRPr lang="en-US" dirty="0"/>
          </a:p>
        </p:txBody>
      </p:sp>
      <p:sp>
        <p:nvSpPr>
          <p:cNvPr id="4" name="Slide Number Placeholder 3"/>
          <p:cNvSpPr>
            <a:spLocks noGrp="1"/>
          </p:cNvSpPr>
          <p:nvPr>
            <p:ph type="sldNum" sz="quarter" idx="10"/>
          </p:nvPr>
        </p:nvSpPr>
        <p:spPr/>
        <p:txBody>
          <a:bodyPr/>
          <a:lstStyle/>
          <a:p>
            <a:fld id="{E41789EA-3A92-4DF2-BD0D-78D5F0A1D850}" type="slidenum">
              <a:rPr lang="en-US" smtClean="0"/>
              <a:t>5</a:t>
            </a:fld>
            <a:endParaRPr lang="en-US"/>
          </a:p>
        </p:txBody>
      </p:sp>
    </p:spTree>
    <p:extLst>
      <p:ext uri="{BB962C8B-B14F-4D97-AF65-F5344CB8AC3E}">
        <p14:creationId xmlns:p14="http://schemas.microsoft.com/office/powerpoint/2010/main" val="3389199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number of resources of within the facility</a:t>
            </a:r>
            <a:r>
              <a:rPr lang="en-US" baseline="0" dirty="0" smtClean="0"/>
              <a:t> support the available staff and support staff. The model will ensure attraction and retention of employees. The workload within the hospital will be supported by the model due to work differentiation. The model will also support patient-nurse-ratio, available information, and overtime hours . </a:t>
            </a:r>
            <a:endParaRPr lang="en-US" dirty="0"/>
          </a:p>
        </p:txBody>
      </p:sp>
      <p:sp>
        <p:nvSpPr>
          <p:cNvPr id="4" name="Slide Number Placeholder 3"/>
          <p:cNvSpPr>
            <a:spLocks noGrp="1"/>
          </p:cNvSpPr>
          <p:nvPr>
            <p:ph type="sldNum" sz="quarter" idx="10"/>
          </p:nvPr>
        </p:nvSpPr>
        <p:spPr/>
        <p:txBody>
          <a:bodyPr/>
          <a:lstStyle/>
          <a:p>
            <a:fld id="{E41789EA-3A92-4DF2-BD0D-78D5F0A1D850}" type="slidenum">
              <a:rPr lang="en-US" smtClean="0"/>
              <a:t>6</a:t>
            </a:fld>
            <a:endParaRPr lang="en-US"/>
          </a:p>
        </p:txBody>
      </p:sp>
    </p:spTree>
    <p:extLst>
      <p:ext uri="{BB962C8B-B14F-4D97-AF65-F5344CB8AC3E}">
        <p14:creationId xmlns:p14="http://schemas.microsoft.com/office/powerpoint/2010/main" val="1458363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model will</a:t>
            </a:r>
            <a:r>
              <a:rPr lang="en-US" baseline="0" dirty="0" smtClean="0"/>
              <a:t> help reduce patient mortality, costs of care,  and patient readmissions. Also, it will improve nursing staff turnover, patient attendance, and the interventions provided. </a:t>
            </a:r>
            <a:endParaRPr lang="en-US" dirty="0"/>
          </a:p>
        </p:txBody>
      </p:sp>
      <p:sp>
        <p:nvSpPr>
          <p:cNvPr id="4" name="Slide Number Placeholder 3"/>
          <p:cNvSpPr>
            <a:spLocks noGrp="1"/>
          </p:cNvSpPr>
          <p:nvPr>
            <p:ph type="sldNum" sz="quarter" idx="10"/>
          </p:nvPr>
        </p:nvSpPr>
        <p:spPr/>
        <p:txBody>
          <a:bodyPr/>
          <a:lstStyle/>
          <a:p>
            <a:fld id="{E41789EA-3A92-4DF2-BD0D-78D5F0A1D850}" type="slidenum">
              <a:rPr lang="en-US" smtClean="0"/>
              <a:t>7</a:t>
            </a:fld>
            <a:endParaRPr lang="en-US"/>
          </a:p>
        </p:txBody>
      </p:sp>
    </p:spTree>
    <p:extLst>
      <p:ext uri="{BB962C8B-B14F-4D97-AF65-F5344CB8AC3E}">
        <p14:creationId xmlns:p14="http://schemas.microsoft.com/office/powerpoint/2010/main" val="2414431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facility</a:t>
            </a:r>
            <a:r>
              <a:rPr lang="en-US" baseline="0" dirty="0" smtClean="0"/>
              <a:t> will require a high number of nurses; therefore, increased wages. However, high number of nurses will reduced patient falls, wound infections, and medication errors. As a result, reduced additional costs due to long stay.  Also, increased efficiency will reduce operational costs within the facility (</a:t>
            </a:r>
            <a:r>
              <a:rPr lang="en-US" baseline="0" dirty="0" err="1" smtClean="0"/>
              <a:t>McGills</a:t>
            </a:r>
            <a:r>
              <a:rPr lang="en-US" baseline="0" dirty="0" smtClean="0"/>
              <a:t>, Doran, &amp; Pink, 2004). </a:t>
            </a:r>
            <a:endParaRPr lang="en-US" dirty="0"/>
          </a:p>
        </p:txBody>
      </p:sp>
      <p:sp>
        <p:nvSpPr>
          <p:cNvPr id="4" name="Slide Number Placeholder 3"/>
          <p:cNvSpPr>
            <a:spLocks noGrp="1"/>
          </p:cNvSpPr>
          <p:nvPr>
            <p:ph type="sldNum" sz="quarter" idx="10"/>
          </p:nvPr>
        </p:nvSpPr>
        <p:spPr/>
        <p:txBody>
          <a:bodyPr/>
          <a:lstStyle/>
          <a:p>
            <a:fld id="{E41789EA-3A92-4DF2-BD0D-78D5F0A1D850}" type="slidenum">
              <a:rPr lang="en-US" smtClean="0"/>
              <a:t>8</a:t>
            </a:fld>
            <a:endParaRPr lang="en-US"/>
          </a:p>
        </p:txBody>
      </p:sp>
    </p:spTree>
    <p:extLst>
      <p:ext uri="{BB962C8B-B14F-4D97-AF65-F5344CB8AC3E}">
        <p14:creationId xmlns:p14="http://schemas.microsoft.com/office/powerpoint/2010/main" val="2892855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model will be supported by establishing staffing objectives and effective scheduling. Patient patterns and staffing will be monitored regularly to ensure that they align with the model. Also, future projections about the model will be determined to ensure areas that need rectifications. A work culture that resonates with the model will also be maintained.</a:t>
            </a:r>
            <a:endParaRPr lang="en-US" dirty="0"/>
          </a:p>
        </p:txBody>
      </p:sp>
      <p:sp>
        <p:nvSpPr>
          <p:cNvPr id="4" name="Slide Number Placeholder 3"/>
          <p:cNvSpPr>
            <a:spLocks noGrp="1"/>
          </p:cNvSpPr>
          <p:nvPr>
            <p:ph type="sldNum" sz="quarter" idx="10"/>
          </p:nvPr>
        </p:nvSpPr>
        <p:spPr/>
        <p:txBody>
          <a:bodyPr/>
          <a:lstStyle/>
          <a:p>
            <a:fld id="{E41789EA-3A92-4DF2-BD0D-78D5F0A1D850}" type="slidenum">
              <a:rPr lang="en-US" smtClean="0"/>
              <a:t>9</a:t>
            </a:fld>
            <a:endParaRPr lang="en-US"/>
          </a:p>
        </p:txBody>
      </p:sp>
    </p:spTree>
    <p:extLst>
      <p:ext uri="{BB962C8B-B14F-4D97-AF65-F5344CB8AC3E}">
        <p14:creationId xmlns:p14="http://schemas.microsoft.com/office/powerpoint/2010/main" val="849851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model</a:t>
            </a:r>
            <a:r>
              <a:rPr lang="en-US" baseline="0" dirty="0" smtClean="0"/>
              <a:t> will be reviewed regularly to identify potential issues, gaps, and obstacles. Also, effective communication will be maintained among the staff to support the model. Lastly, the staffing framework will be maintained at all cost to ensure that it does not deviate from its objectives.</a:t>
            </a:r>
            <a:endParaRPr lang="en-US" dirty="0"/>
          </a:p>
        </p:txBody>
      </p:sp>
      <p:sp>
        <p:nvSpPr>
          <p:cNvPr id="4" name="Slide Number Placeholder 3"/>
          <p:cNvSpPr>
            <a:spLocks noGrp="1"/>
          </p:cNvSpPr>
          <p:nvPr>
            <p:ph type="sldNum" sz="quarter" idx="10"/>
          </p:nvPr>
        </p:nvSpPr>
        <p:spPr/>
        <p:txBody>
          <a:bodyPr/>
          <a:lstStyle/>
          <a:p>
            <a:fld id="{E41789EA-3A92-4DF2-BD0D-78D5F0A1D850}" type="slidenum">
              <a:rPr lang="en-US" smtClean="0"/>
              <a:t>10</a:t>
            </a:fld>
            <a:endParaRPr lang="en-US"/>
          </a:p>
        </p:txBody>
      </p:sp>
    </p:spTree>
    <p:extLst>
      <p:ext uri="{BB962C8B-B14F-4D97-AF65-F5344CB8AC3E}">
        <p14:creationId xmlns:p14="http://schemas.microsoft.com/office/powerpoint/2010/main" val="1878820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model</a:t>
            </a:r>
            <a:r>
              <a:rPr lang="en-US" baseline="0" dirty="0" smtClean="0"/>
              <a:t> will be monitored by maintaining a patient and workforce profiles. Also, an action plan will be developed and maintained. Besides, the model will be revised and access to information enabled to ensure sustainability.</a:t>
            </a:r>
            <a:endParaRPr lang="en-US" dirty="0"/>
          </a:p>
        </p:txBody>
      </p:sp>
      <p:sp>
        <p:nvSpPr>
          <p:cNvPr id="4" name="Slide Number Placeholder 3"/>
          <p:cNvSpPr>
            <a:spLocks noGrp="1"/>
          </p:cNvSpPr>
          <p:nvPr>
            <p:ph type="sldNum" sz="quarter" idx="10"/>
          </p:nvPr>
        </p:nvSpPr>
        <p:spPr/>
        <p:txBody>
          <a:bodyPr/>
          <a:lstStyle/>
          <a:p>
            <a:fld id="{E41789EA-3A92-4DF2-BD0D-78D5F0A1D850}" type="slidenum">
              <a:rPr lang="en-US" smtClean="0"/>
              <a:t>11</a:t>
            </a:fld>
            <a:endParaRPr lang="en-US"/>
          </a:p>
        </p:txBody>
      </p:sp>
    </p:spTree>
    <p:extLst>
      <p:ext uri="{BB962C8B-B14F-4D97-AF65-F5344CB8AC3E}">
        <p14:creationId xmlns:p14="http://schemas.microsoft.com/office/powerpoint/2010/main" val="4183451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3CD191C1-373F-49EA-B8BD-9BD4473718A5}" type="datetimeFigureOut">
              <a:rPr lang="en-US" smtClean="0"/>
              <a:t>3/20/2020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FB0A442B-50DC-4F4E-B734-3FEA1E1948E8}"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D191C1-373F-49EA-B8BD-9BD4473718A5}"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0A442B-50DC-4F4E-B734-3FEA1E1948E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D191C1-373F-49EA-B8BD-9BD4473718A5}"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0A442B-50DC-4F4E-B734-3FEA1E1948E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3CD191C1-373F-49EA-B8BD-9BD4473718A5}" type="datetimeFigureOut">
              <a:rPr lang="en-US" smtClean="0"/>
              <a:t>3/20/2020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0A442B-50DC-4F4E-B734-3FEA1E1948E8}"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CD191C1-373F-49EA-B8BD-9BD4473718A5}" type="datetimeFigureOut">
              <a:rPr lang="en-US" smtClean="0"/>
              <a:t>3/20/2020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0A442B-50DC-4F4E-B734-3FEA1E1948E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D191C1-373F-49EA-B8BD-9BD4473718A5}" type="datetimeFigureOut">
              <a:rPr lang="en-US" smtClean="0"/>
              <a:t>3/20/2020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0A442B-50DC-4F4E-B734-3FEA1E1948E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191C1-373F-49EA-B8BD-9BD4473718A5}" type="datetimeFigureOut">
              <a:rPr lang="en-US" smtClean="0"/>
              <a:t>3/20/2020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0A442B-50DC-4F4E-B734-3FEA1E1948E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CD191C1-373F-49EA-B8BD-9BD4473718A5}" type="datetimeFigureOut">
              <a:rPr lang="en-US" smtClean="0"/>
              <a:t>3/20/2020</a:t>
            </a:fld>
            <a:endParaRPr lang="en-US"/>
          </a:p>
        </p:txBody>
      </p:sp>
      <p:sp>
        <p:nvSpPr>
          <p:cNvPr id="7" name="Slide Number Placeholder 6"/>
          <p:cNvSpPr>
            <a:spLocks noGrp="1"/>
          </p:cNvSpPr>
          <p:nvPr>
            <p:ph type="sldNum" sz="quarter" idx="12"/>
          </p:nvPr>
        </p:nvSpPr>
        <p:spPr/>
        <p:txBody>
          <a:bodyPr/>
          <a:lstStyle/>
          <a:p>
            <a:fld id="{FB0A442B-50DC-4F4E-B734-3FEA1E1948E8}"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D191C1-373F-49EA-B8BD-9BD4473718A5}" type="datetimeFigureOut">
              <a:rPr lang="en-US" smtClean="0"/>
              <a:t>3/20/2020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FB0A442B-50DC-4F4E-B734-3FEA1E1948E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D191C1-373F-49EA-B8BD-9BD4473718A5}"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0A442B-50DC-4F4E-B734-3FEA1E1948E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D191C1-373F-49EA-B8BD-9BD4473718A5}"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0A442B-50DC-4F4E-B734-3FEA1E1948E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3CD191C1-373F-49EA-B8BD-9BD4473718A5}" type="datetimeFigureOut">
              <a:rPr lang="en-US" smtClean="0"/>
              <a:t>3/20/2020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FB0A442B-50DC-4F4E-B734-3FEA1E1948E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doi.org/10.1002/14651858.CD007019.p"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Staffing Model</a:t>
            </a:r>
            <a:endParaRPr lang="en-US" dirty="0"/>
          </a:p>
        </p:txBody>
      </p:sp>
      <p:sp>
        <p:nvSpPr>
          <p:cNvPr id="3" name="Subtitle 2"/>
          <p:cNvSpPr>
            <a:spLocks noGrp="1"/>
          </p:cNvSpPr>
          <p:nvPr>
            <p:ph type="subTitle" idx="1"/>
          </p:nvPr>
        </p:nvSpPr>
        <p:spPr/>
        <p:txBody>
          <a:bodyPr/>
          <a:lstStyle/>
          <a:p>
            <a:r>
              <a:rPr lang="en-US" dirty="0" smtClean="0"/>
              <a:t>Student’s Name</a:t>
            </a:r>
          </a:p>
          <a:p>
            <a:r>
              <a:rPr lang="en-US" dirty="0" smtClean="0"/>
              <a:t>Institutional Affiliation</a:t>
            </a:r>
            <a:endParaRPr lang="en-US" dirty="0"/>
          </a:p>
        </p:txBody>
      </p:sp>
    </p:spTree>
    <p:extLst>
      <p:ext uri="{BB962C8B-B14F-4D97-AF65-F5344CB8AC3E}">
        <p14:creationId xmlns:p14="http://schemas.microsoft.com/office/powerpoint/2010/main" val="1287469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Description</a:t>
            </a:r>
            <a:endParaRPr lang="en-US" dirty="0"/>
          </a:p>
        </p:txBody>
      </p:sp>
      <p:sp>
        <p:nvSpPr>
          <p:cNvPr id="3" name="Content Placeholder 2"/>
          <p:cNvSpPr>
            <a:spLocks noGrp="1"/>
          </p:cNvSpPr>
          <p:nvPr>
            <p:ph idx="1"/>
          </p:nvPr>
        </p:nvSpPr>
        <p:spPr/>
        <p:txBody>
          <a:bodyPr/>
          <a:lstStyle/>
          <a:p>
            <a:r>
              <a:rPr lang="en-US" dirty="0" smtClean="0"/>
              <a:t>The model selected is staff augmentation/ mix.</a:t>
            </a:r>
          </a:p>
          <a:p>
            <a:r>
              <a:rPr lang="en-US" dirty="0" smtClean="0"/>
              <a:t>Encompasses all medical practitioners.</a:t>
            </a:r>
          </a:p>
          <a:p>
            <a:r>
              <a:rPr lang="en-US" dirty="0" smtClean="0"/>
              <a:t>Skills, abilities, and expertise.</a:t>
            </a:r>
          </a:p>
          <a:p>
            <a:r>
              <a:rPr lang="en-US" dirty="0" smtClean="0"/>
              <a:t>Types of nurses.</a:t>
            </a:r>
          </a:p>
          <a:p>
            <a:r>
              <a:rPr lang="en-US" dirty="0" smtClean="0"/>
              <a:t>Experience.</a:t>
            </a:r>
          </a:p>
          <a:p>
            <a:r>
              <a:rPr lang="en-US" dirty="0" smtClean="0"/>
              <a:t>Team interdisciplinary.</a:t>
            </a:r>
            <a:endParaRPr lang="en-US" dirty="0"/>
          </a:p>
        </p:txBody>
      </p:sp>
    </p:spTree>
    <p:extLst>
      <p:ext uri="{BB962C8B-B14F-4D97-AF65-F5344CB8AC3E}">
        <p14:creationId xmlns:p14="http://schemas.microsoft.com/office/powerpoint/2010/main" val="1356834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lstStyle/>
          <a:p>
            <a:r>
              <a:rPr lang="en-US" dirty="0" smtClean="0"/>
              <a:t>Availability of support.</a:t>
            </a:r>
          </a:p>
          <a:p>
            <a:r>
              <a:rPr lang="en-US" dirty="0" smtClean="0"/>
              <a:t>Nurse aides and auxiliary practitioners.</a:t>
            </a:r>
          </a:p>
          <a:p>
            <a:r>
              <a:rPr lang="en-US" dirty="0" smtClean="0"/>
              <a:t>Assistant nurses.</a:t>
            </a:r>
          </a:p>
          <a:p>
            <a:r>
              <a:rPr lang="en-US" dirty="0" smtClean="0"/>
              <a:t>Registered nurses.</a:t>
            </a:r>
          </a:p>
          <a:p>
            <a:r>
              <a:rPr lang="en-US" dirty="0" smtClean="0"/>
              <a:t>Absenteeism.</a:t>
            </a:r>
          </a:p>
          <a:p>
            <a:r>
              <a:rPr lang="en-US" dirty="0" smtClean="0"/>
              <a:t>Deployment of agency staff.</a:t>
            </a:r>
            <a:endParaRPr lang="en-US" dirty="0"/>
          </a:p>
        </p:txBody>
      </p:sp>
    </p:spTree>
    <p:extLst>
      <p:ext uri="{BB962C8B-B14F-4D97-AF65-F5344CB8AC3E}">
        <p14:creationId xmlns:p14="http://schemas.microsoft.com/office/powerpoint/2010/main" val="2621377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 Metrics</a:t>
            </a:r>
            <a:endParaRPr lang="en-US" dirty="0"/>
          </a:p>
        </p:txBody>
      </p:sp>
      <p:sp>
        <p:nvSpPr>
          <p:cNvPr id="3" name="Content Placeholder 2"/>
          <p:cNvSpPr>
            <a:spLocks noGrp="1"/>
          </p:cNvSpPr>
          <p:nvPr>
            <p:ph idx="1"/>
          </p:nvPr>
        </p:nvSpPr>
        <p:spPr/>
        <p:txBody>
          <a:bodyPr/>
          <a:lstStyle/>
          <a:p>
            <a:r>
              <a:rPr lang="en-US" dirty="0" smtClean="0"/>
              <a:t>Determination of the types of nurses.</a:t>
            </a:r>
          </a:p>
          <a:p>
            <a:r>
              <a:rPr lang="en-US" dirty="0" smtClean="0"/>
              <a:t>Mobilization of nurses.</a:t>
            </a:r>
          </a:p>
          <a:p>
            <a:r>
              <a:rPr lang="en-US" dirty="0" smtClean="0"/>
              <a:t>Efficiency.</a:t>
            </a:r>
          </a:p>
          <a:p>
            <a:r>
              <a:rPr lang="en-US" dirty="0" smtClean="0"/>
              <a:t>Work allocation.</a:t>
            </a:r>
          </a:p>
          <a:p>
            <a:r>
              <a:rPr lang="en-US" dirty="0" smtClean="0"/>
              <a:t>Ease of assessment.</a:t>
            </a:r>
          </a:p>
          <a:p>
            <a:r>
              <a:rPr lang="en-US" dirty="0" smtClean="0"/>
              <a:t>Patient satisfaction. </a:t>
            </a:r>
            <a:endParaRPr lang="en-US" dirty="0"/>
          </a:p>
        </p:txBody>
      </p:sp>
    </p:spTree>
    <p:extLst>
      <p:ext uri="{BB962C8B-B14F-4D97-AF65-F5344CB8AC3E}">
        <p14:creationId xmlns:p14="http://schemas.microsoft.com/office/powerpoint/2010/main" val="1716374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Data</a:t>
            </a:r>
            <a:endParaRPr lang="en-US" dirty="0"/>
          </a:p>
        </p:txBody>
      </p:sp>
      <p:sp>
        <p:nvSpPr>
          <p:cNvPr id="3" name="Content Placeholder 2"/>
          <p:cNvSpPr>
            <a:spLocks noGrp="1"/>
          </p:cNvSpPr>
          <p:nvPr>
            <p:ph idx="1"/>
          </p:nvPr>
        </p:nvSpPr>
        <p:spPr/>
        <p:txBody>
          <a:bodyPr/>
          <a:lstStyle/>
          <a:p>
            <a:r>
              <a:rPr lang="en-US" dirty="0" smtClean="0"/>
              <a:t>Number of nurses.</a:t>
            </a:r>
          </a:p>
          <a:p>
            <a:r>
              <a:rPr lang="en-US" dirty="0" smtClean="0"/>
              <a:t>Nursing hours. </a:t>
            </a:r>
          </a:p>
          <a:p>
            <a:r>
              <a:rPr lang="en-US" dirty="0" smtClean="0"/>
              <a:t>Acute care.</a:t>
            </a:r>
          </a:p>
          <a:p>
            <a:r>
              <a:rPr lang="en-US" dirty="0" smtClean="0"/>
              <a:t>Inpatient services.</a:t>
            </a:r>
          </a:p>
          <a:p>
            <a:r>
              <a:rPr lang="en-US" dirty="0" smtClean="0"/>
              <a:t>The 30-bed capacity.</a:t>
            </a:r>
          </a:p>
          <a:p>
            <a:r>
              <a:rPr lang="en-US" dirty="0" smtClean="0"/>
              <a:t>The number of patients.</a:t>
            </a:r>
            <a:endParaRPr lang="en-US" dirty="0"/>
          </a:p>
        </p:txBody>
      </p:sp>
    </p:spTree>
    <p:extLst>
      <p:ext uri="{BB962C8B-B14F-4D97-AF65-F5344CB8AC3E}">
        <p14:creationId xmlns:p14="http://schemas.microsoft.com/office/powerpoint/2010/main" val="1366328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The number of resources.</a:t>
            </a:r>
          </a:p>
          <a:p>
            <a:r>
              <a:rPr lang="en-US" dirty="0" smtClean="0"/>
              <a:t>Attraction and retention of employees.</a:t>
            </a:r>
          </a:p>
          <a:p>
            <a:r>
              <a:rPr lang="en-US" dirty="0" smtClean="0"/>
              <a:t>Workload.</a:t>
            </a:r>
          </a:p>
          <a:p>
            <a:r>
              <a:rPr lang="en-US" dirty="0" smtClean="0"/>
              <a:t>Patient-nurse-ratio.</a:t>
            </a:r>
          </a:p>
          <a:p>
            <a:r>
              <a:rPr lang="en-US" dirty="0" smtClean="0"/>
              <a:t>Availability of information.</a:t>
            </a:r>
          </a:p>
          <a:p>
            <a:r>
              <a:rPr lang="en-US" dirty="0" smtClean="0"/>
              <a:t>Overtime.</a:t>
            </a:r>
            <a:endParaRPr lang="en-US" dirty="0"/>
          </a:p>
        </p:txBody>
      </p:sp>
    </p:spTree>
    <p:extLst>
      <p:ext uri="{BB962C8B-B14F-4D97-AF65-F5344CB8AC3E}">
        <p14:creationId xmlns:p14="http://schemas.microsoft.com/office/powerpoint/2010/main" val="147172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Patient mortality.</a:t>
            </a:r>
          </a:p>
          <a:p>
            <a:r>
              <a:rPr lang="en-US" dirty="0" smtClean="0"/>
              <a:t>Nursing staff turnover.</a:t>
            </a:r>
          </a:p>
          <a:p>
            <a:r>
              <a:rPr lang="en-US" dirty="0" smtClean="0"/>
              <a:t>Patient readmissions.</a:t>
            </a:r>
          </a:p>
          <a:p>
            <a:r>
              <a:rPr lang="en-US" dirty="0" smtClean="0"/>
              <a:t>Patient attendance.</a:t>
            </a:r>
          </a:p>
          <a:p>
            <a:r>
              <a:rPr lang="en-US" dirty="0" smtClean="0"/>
              <a:t>Costs of care.</a:t>
            </a:r>
          </a:p>
          <a:p>
            <a:r>
              <a:rPr lang="en-US" dirty="0" smtClean="0"/>
              <a:t>Interventions provided. </a:t>
            </a:r>
            <a:endParaRPr lang="en-US" dirty="0"/>
          </a:p>
        </p:txBody>
      </p:sp>
    </p:spTree>
    <p:extLst>
      <p:ext uri="{BB962C8B-B14F-4D97-AF65-F5344CB8AC3E}">
        <p14:creationId xmlns:p14="http://schemas.microsoft.com/office/powerpoint/2010/main" val="125306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Budgetary Implications</a:t>
            </a:r>
            <a:endParaRPr lang="en-US" dirty="0"/>
          </a:p>
        </p:txBody>
      </p:sp>
      <p:sp>
        <p:nvSpPr>
          <p:cNvPr id="3" name="Content Placeholder 2"/>
          <p:cNvSpPr>
            <a:spLocks noGrp="1"/>
          </p:cNvSpPr>
          <p:nvPr>
            <p:ph idx="1"/>
          </p:nvPr>
        </p:nvSpPr>
        <p:spPr/>
        <p:txBody>
          <a:bodyPr/>
          <a:lstStyle/>
          <a:p>
            <a:r>
              <a:rPr lang="en-US" dirty="0" smtClean="0"/>
              <a:t>High number of nurses.</a:t>
            </a:r>
          </a:p>
          <a:p>
            <a:r>
              <a:rPr lang="en-US" dirty="0" smtClean="0"/>
              <a:t>Reduced duration of stay.</a:t>
            </a:r>
          </a:p>
          <a:p>
            <a:r>
              <a:rPr lang="en-US" dirty="0" smtClean="0"/>
              <a:t>Reduced medical errors.</a:t>
            </a:r>
          </a:p>
          <a:p>
            <a:r>
              <a:rPr lang="en-US" dirty="0" smtClean="0"/>
              <a:t>Reduced wound infections.</a:t>
            </a:r>
          </a:p>
          <a:p>
            <a:r>
              <a:rPr lang="en-US" dirty="0" smtClean="0"/>
              <a:t>Reduced patient falls.</a:t>
            </a:r>
          </a:p>
          <a:p>
            <a:r>
              <a:rPr lang="en-US" dirty="0" smtClean="0"/>
              <a:t>Increased efficiency.</a:t>
            </a:r>
            <a:endParaRPr lang="en-US" dirty="0"/>
          </a:p>
        </p:txBody>
      </p:sp>
    </p:spTree>
    <p:extLst>
      <p:ext uri="{BB962C8B-B14F-4D97-AF65-F5344CB8AC3E}">
        <p14:creationId xmlns:p14="http://schemas.microsoft.com/office/powerpoint/2010/main" val="3961259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Plan</a:t>
            </a:r>
            <a:endParaRPr lang="en-US" dirty="0"/>
          </a:p>
        </p:txBody>
      </p:sp>
      <p:sp>
        <p:nvSpPr>
          <p:cNvPr id="3" name="Content Placeholder 2"/>
          <p:cNvSpPr>
            <a:spLocks noGrp="1"/>
          </p:cNvSpPr>
          <p:nvPr>
            <p:ph idx="1"/>
          </p:nvPr>
        </p:nvSpPr>
        <p:spPr/>
        <p:txBody>
          <a:bodyPr/>
          <a:lstStyle/>
          <a:p>
            <a:r>
              <a:rPr lang="en-US" dirty="0" smtClean="0"/>
              <a:t>Establishment of staffing goals.</a:t>
            </a:r>
          </a:p>
          <a:p>
            <a:r>
              <a:rPr lang="en-US" dirty="0" smtClean="0"/>
              <a:t>Scheduling.</a:t>
            </a:r>
          </a:p>
          <a:p>
            <a:r>
              <a:rPr lang="en-US" dirty="0" smtClean="0"/>
              <a:t>Patient patterns.</a:t>
            </a:r>
          </a:p>
          <a:p>
            <a:r>
              <a:rPr lang="en-US" dirty="0" smtClean="0"/>
              <a:t>Staffing needs.</a:t>
            </a:r>
          </a:p>
          <a:p>
            <a:r>
              <a:rPr lang="en-US" dirty="0" smtClean="0"/>
              <a:t>Future projections.</a:t>
            </a:r>
          </a:p>
          <a:p>
            <a:r>
              <a:rPr lang="en-US" dirty="0" smtClean="0"/>
              <a:t>Work culture.</a:t>
            </a:r>
            <a:endParaRPr lang="en-US" dirty="0"/>
          </a:p>
        </p:txBody>
      </p:sp>
    </p:spTree>
    <p:extLst>
      <p:ext uri="{BB962C8B-B14F-4D97-AF65-F5344CB8AC3E}">
        <p14:creationId xmlns:p14="http://schemas.microsoft.com/office/powerpoint/2010/main" val="2322939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Regular review.</a:t>
            </a:r>
          </a:p>
          <a:p>
            <a:r>
              <a:rPr lang="en-US" dirty="0" smtClean="0"/>
              <a:t>Identification of issues.</a:t>
            </a:r>
          </a:p>
          <a:p>
            <a:r>
              <a:rPr lang="en-US" dirty="0" smtClean="0"/>
              <a:t>Identification of gaps. </a:t>
            </a:r>
            <a:endParaRPr lang="en-US" dirty="0"/>
          </a:p>
          <a:p>
            <a:r>
              <a:rPr lang="en-US" dirty="0" smtClean="0"/>
              <a:t>Identification of obstacles.</a:t>
            </a:r>
          </a:p>
          <a:p>
            <a:r>
              <a:rPr lang="en-US" dirty="0" smtClean="0"/>
              <a:t>Effective communication.</a:t>
            </a:r>
          </a:p>
          <a:p>
            <a:r>
              <a:rPr lang="en-US" dirty="0" smtClean="0"/>
              <a:t>Maintenance.</a:t>
            </a:r>
            <a:endParaRPr lang="en-US" dirty="0"/>
          </a:p>
        </p:txBody>
      </p:sp>
    </p:spTree>
    <p:extLst>
      <p:ext uri="{BB962C8B-B14F-4D97-AF65-F5344CB8AC3E}">
        <p14:creationId xmlns:p14="http://schemas.microsoft.com/office/powerpoint/2010/main" val="965137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Workforce profile.</a:t>
            </a:r>
          </a:p>
          <a:p>
            <a:r>
              <a:rPr lang="en-US" dirty="0" smtClean="0"/>
              <a:t>Patient profile.</a:t>
            </a:r>
          </a:p>
          <a:p>
            <a:r>
              <a:rPr lang="en-US" dirty="0" smtClean="0"/>
              <a:t>Development of action plan.</a:t>
            </a:r>
          </a:p>
          <a:p>
            <a:r>
              <a:rPr lang="en-US" dirty="0" smtClean="0"/>
              <a:t>Implementation of action plan.</a:t>
            </a:r>
          </a:p>
          <a:p>
            <a:r>
              <a:rPr lang="en-US" dirty="0" smtClean="0"/>
              <a:t>Revision of plan.</a:t>
            </a:r>
          </a:p>
          <a:p>
            <a:r>
              <a:rPr lang="en-US" dirty="0" smtClean="0"/>
              <a:t>Ease of access of information.</a:t>
            </a:r>
            <a:endParaRPr lang="en-US" dirty="0"/>
          </a:p>
        </p:txBody>
      </p:sp>
    </p:spTree>
    <p:extLst>
      <p:ext uri="{BB962C8B-B14F-4D97-AF65-F5344CB8AC3E}">
        <p14:creationId xmlns:p14="http://schemas.microsoft.com/office/powerpoint/2010/main" val="2806473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0000" lnSpcReduction="20000"/>
          </a:bodyPr>
          <a:lstStyle/>
          <a:p>
            <a:pPr marL="68580" indent="0">
              <a:buNone/>
            </a:pPr>
            <a:r>
              <a:rPr lang="en-US" dirty="0" smtClean="0"/>
              <a:t>Butler, M., Schultz, J. T., </a:t>
            </a:r>
            <a:r>
              <a:rPr lang="en-US" dirty="0" err="1" smtClean="0"/>
              <a:t>Halligan</a:t>
            </a:r>
            <a:r>
              <a:rPr lang="en-US" dirty="0" smtClean="0"/>
              <a:t>, P., Sheridan, A., 	Kinsman, L., Rotter, T.,… </a:t>
            </a:r>
            <a:r>
              <a:rPr lang="en-US" dirty="0" err="1" smtClean="0"/>
              <a:t>Drennan</a:t>
            </a:r>
            <a:r>
              <a:rPr lang="en-US" dirty="0" smtClean="0"/>
              <a:t>, J. (2019). 	Hospital nurse-staffing models and patient 	and staff-related outcomes. </a:t>
            </a:r>
          </a:p>
          <a:p>
            <a:pPr marL="68580" indent="0">
              <a:buNone/>
            </a:pPr>
            <a:r>
              <a:rPr lang="en-US" dirty="0" smtClean="0"/>
              <a:t>	</a:t>
            </a:r>
            <a:r>
              <a:rPr lang="en-US" dirty="0" err="1" smtClean="0"/>
              <a:t>Doi</a:t>
            </a:r>
            <a:r>
              <a:rPr lang="en-US" dirty="0" smtClean="0"/>
              <a:t>: 	</a:t>
            </a:r>
            <a:r>
              <a:rPr lang="en-US" dirty="0" smtClean="0">
                <a:hlinkClick r:id="rId2"/>
              </a:rPr>
              <a:t>https</a:t>
            </a:r>
            <a:r>
              <a:rPr lang="en-US" dirty="0">
                <a:hlinkClick r:id="rId2"/>
              </a:rPr>
              <a:t>://</a:t>
            </a:r>
            <a:r>
              <a:rPr lang="en-US" dirty="0" smtClean="0">
                <a:hlinkClick r:id="rId2"/>
              </a:rPr>
              <a:t>doi.org/10.1002/14651858.CD007019.p</a:t>
            </a:r>
            <a:r>
              <a:rPr lang="en-US" dirty="0" smtClean="0"/>
              <a:t>	ub3</a:t>
            </a:r>
          </a:p>
          <a:p>
            <a:pPr marL="68580" indent="0">
              <a:buNone/>
            </a:pPr>
            <a:r>
              <a:rPr lang="en-US" dirty="0" err="1" smtClean="0"/>
              <a:t>McGillis</a:t>
            </a:r>
            <a:r>
              <a:rPr lang="en-US" dirty="0" smtClean="0"/>
              <a:t>, L., Doran, D., &amp; Pink, G. (2004). Nurse staffing 	model, nursing hours, and patient safety 	outcomes. The Journal of Nursing Administration, 	34(1), 41-45.</a:t>
            </a:r>
          </a:p>
          <a:p>
            <a:pPr marL="68580" indent="0">
              <a:buNone/>
            </a:pPr>
            <a:r>
              <a:rPr lang="en-US" dirty="0" err="1" smtClean="0"/>
              <a:t>Theriault</a:t>
            </a:r>
            <a:r>
              <a:rPr lang="en-US" dirty="0" smtClean="0"/>
              <a:t>, M., Dubois, C., Silva, B. R., &amp; </a:t>
            </a:r>
            <a:r>
              <a:rPr lang="en-US" dirty="0" err="1" smtClean="0"/>
              <a:t>Prud’homme</a:t>
            </a:r>
            <a:r>
              <a:rPr lang="en-US" dirty="0" smtClean="0"/>
              <a:t>, A. 	(2018). Nurse staffing models in acute care: A 	descriptive study. Wiley Nursing Open. 1218-1229.</a:t>
            </a:r>
            <a:endParaRPr lang="en-US" dirty="0"/>
          </a:p>
        </p:txBody>
      </p:sp>
    </p:spTree>
    <p:extLst>
      <p:ext uri="{BB962C8B-B14F-4D97-AF65-F5344CB8AC3E}">
        <p14:creationId xmlns:p14="http://schemas.microsoft.com/office/powerpoint/2010/main" val="1092592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133</TotalTime>
  <Words>791</Words>
  <Application>Microsoft Office PowerPoint</Application>
  <PresentationFormat>On-screen Show (4:3)</PresentationFormat>
  <Paragraphs>98</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Austin</vt:lpstr>
      <vt:lpstr>Staffing Model</vt:lpstr>
      <vt:lpstr>Description</vt:lpstr>
      <vt:lpstr>Cont. </vt:lpstr>
      <vt:lpstr>Quality Metrics</vt:lpstr>
      <vt:lpstr>Other Data</vt:lpstr>
      <vt:lpstr>Cont.</vt:lpstr>
      <vt:lpstr>Cont.</vt:lpstr>
      <vt:lpstr>Budgetary Implications</vt:lpstr>
      <vt:lpstr>Monitoring Plan</vt:lpstr>
      <vt:lpstr>Cont.</vt:lpstr>
      <vt:lpstr>Cont.</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Staffing Model</dc:title>
  <dc:creator>Windows User</dc:creator>
  <cp:lastModifiedBy>Windows User</cp:lastModifiedBy>
  <cp:revision>13</cp:revision>
  <dcterms:created xsi:type="dcterms:W3CDTF">2020-03-20T14:46:52Z</dcterms:created>
  <dcterms:modified xsi:type="dcterms:W3CDTF">2020-03-20T16:59:54Z</dcterms:modified>
</cp:coreProperties>
</file>